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72" r:id="rId6"/>
    <p:sldId id="271" r:id="rId7"/>
    <p:sldId id="267" r:id="rId8"/>
    <p:sldId id="268" r:id="rId9"/>
    <p:sldId id="258" r:id="rId10"/>
    <p:sldId id="269" r:id="rId11"/>
    <p:sldId id="270" r:id="rId12"/>
    <p:sldId id="266" r:id="rId13"/>
    <p:sldId id="265" r:id="rId14"/>
  </p:sldIdLst>
  <p:sldSz cx="12192000" cy="6858000"/>
  <p:notesSz cx="6858000" cy="9144000"/>
  <p:defaultTextStyle>
    <a:defPPr>
      <a:defRPr lang="en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2A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6"/>
    <p:restoredTop sz="95865"/>
  </p:normalViewPr>
  <p:slideViewPr>
    <p:cSldViewPr snapToGrid="0">
      <p:cViewPr varScale="1">
        <p:scale>
          <a:sx n="136" d="100"/>
          <a:sy n="136" d="100"/>
        </p:scale>
        <p:origin x="21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95E00A-E2BC-B44B-B56D-600A07DFA324}" type="doc">
      <dgm:prSet loTypeId="urn:microsoft.com/office/officeart/2009/3/layout/CircleRelationship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FEE181A3-1BA9-8D4D-BD0C-0962AEB2E323}">
      <dgm:prSet phldrT="[Text]" custT="1"/>
      <dgm:spPr>
        <a:solidFill>
          <a:srgbClr val="7030A0"/>
        </a:solidFill>
      </dgm:spPr>
      <dgm:t>
        <a:bodyPr/>
        <a:lstStyle/>
        <a:p>
          <a:r>
            <a:rPr lang="en-GB" sz="3600" dirty="0" err="1"/>
            <a:t>Sertifikācija</a:t>
          </a:r>
          <a:r>
            <a:rPr lang="en-GB" sz="3600" dirty="0"/>
            <a:t> </a:t>
          </a:r>
        </a:p>
      </dgm:t>
    </dgm:pt>
    <dgm:pt modelId="{CEB676AD-3FC8-5841-BD7C-E83B538A5983}" type="parTrans" cxnId="{1991A9E8-CCFB-2244-A586-934EBF27DE24}">
      <dgm:prSet/>
      <dgm:spPr/>
      <dgm:t>
        <a:bodyPr/>
        <a:lstStyle/>
        <a:p>
          <a:endParaRPr lang="en-GB"/>
        </a:p>
      </dgm:t>
    </dgm:pt>
    <dgm:pt modelId="{94898003-B2C2-5849-8B23-F602454C795A}" type="sibTrans" cxnId="{1991A9E8-CCFB-2244-A586-934EBF27DE24}">
      <dgm:prSet/>
      <dgm:spPr/>
      <dgm:t>
        <a:bodyPr/>
        <a:lstStyle/>
        <a:p>
          <a:endParaRPr lang="en-GB"/>
        </a:p>
      </dgm:t>
    </dgm:pt>
    <dgm:pt modelId="{70321FBD-3E5E-2F45-A521-9F500135D3D9}">
      <dgm:prSet phldrT="[Text]" custT="1"/>
      <dgm:spPr/>
      <dgm:t>
        <a:bodyPr/>
        <a:lstStyle/>
        <a:p>
          <a:r>
            <a:rPr lang="en-GB" sz="2400" dirty="0" err="1"/>
            <a:t>Administratīvā</a:t>
          </a:r>
          <a:r>
            <a:rPr lang="en-GB" sz="2400" dirty="0"/>
            <a:t> </a:t>
          </a:r>
          <a:r>
            <a:rPr lang="en-GB" sz="2400" dirty="0" err="1"/>
            <a:t>atbildība</a:t>
          </a:r>
          <a:endParaRPr lang="en-GB" sz="2400" dirty="0"/>
        </a:p>
      </dgm:t>
    </dgm:pt>
    <dgm:pt modelId="{35694C2E-D4DE-5940-888D-5CE0A800F0B6}" type="parTrans" cxnId="{5A231E24-67B3-5F4E-940D-13BB4B07357A}">
      <dgm:prSet/>
      <dgm:spPr/>
      <dgm:t>
        <a:bodyPr/>
        <a:lstStyle/>
        <a:p>
          <a:endParaRPr lang="en-GB"/>
        </a:p>
      </dgm:t>
    </dgm:pt>
    <dgm:pt modelId="{C331E320-FBA1-994A-91B2-812EC6DC8031}" type="sibTrans" cxnId="{5A231E24-67B3-5F4E-940D-13BB4B07357A}">
      <dgm:prSet/>
      <dgm:spPr/>
      <dgm:t>
        <a:bodyPr/>
        <a:lstStyle/>
        <a:p>
          <a:endParaRPr lang="en-GB"/>
        </a:p>
      </dgm:t>
    </dgm:pt>
    <dgm:pt modelId="{88F27B30-72D2-864B-B823-978BF496CAA2}">
      <dgm:prSet phldrT="[Text]" custT="1"/>
      <dgm:spPr/>
      <dgm:t>
        <a:bodyPr/>
        <a:lstStyle/>
        <a:p>
          <a:r>
            <a:rPr lang="en-GB" sz="2500" dirty="0" err="1"/>
            <a:t>Ētikas</a:t>
          </a:r>
          <a:r>
            <a:rPr lang="en-GB" sz="2500" dirty="0"/>
            <a:t> </a:t>
          </a:r>
          <a:r>
            <a:rPr lang="en-GB" sz="2500" dirty="0" err="1"/>
            <a:t>pārkāpumi</a:t>
          </a:r>
          <a:r>
            <a:rPr lang="en-GB" sz="2500" dirty="0"/>
            <a:t> – LĀB ĒK</a:t>
          </a:r>
        </a:p>
      </dgm:t>
    </dgm:pt>
    <dgm:pt modelId="{C197D84C-769B-CE43-A9B1-15C50A302DC2}" type="parTrans" cxnId="{1A78E6D8-9AE3-6B4A-B539-8FD640DCB4CC}">
      <dgm:prSet/>
      <dgm:spPr/>
      <dgm:t>
        <a:bodyPr/>
        <a:lstStyle/>
        <a:p>
          <a:endParaRPr lang="en-GB"/>
        </a:p>
      </dgm:t>
    </dgm:pt>
    <dgm:pt modelId="{ACDCC2D4-41BF-6A45-A14A-6462B2EBEA30}" type="sibTrans" cxnId="{1A78E6D8-9AE3-6B4A-B539-8FD640DCB4CC}">
      <dgm:prSet/>
      <dgm:spPr/>
      <dgm:t>
        <a:bodyPr/>
        <a:lstStyle/>
        <a:p>
          <a:endParaRPr lang="en-GB"/>
        </a:p>
      </dgm:t>
    </dgm:pt>
    <dgm:pt modelId="{D0EF430B-0B8D-0A43-B781-63D2B3DC3776}">
      <dgm:prSet phldrT="[Text]" custT="1"/>
      <dgm:spPr/>
      <dgm:t>
        <a:bodyPr/>
        <a:lstStyle/>
        <a:p>
          <a:r>
            <a:rPr lang="en-GB" sz="2500" dirty="0" err="1"/>
            <a:t>Profesijas</a:t>
          </a:r>
          <a:r>
            <a:rPr lang="en-GB" sz="2500" dirty="0"/>
            <a:t> </a:t>
          </a:r>
          <a:r>
            <a:rPr lang="en-GB" sz="2500" dirty="0" err="1"/>
            <a:t>pārkāpumi</a:t>
          </a:r>
          <a:r>
            <a:rPr lang="en-GB" sz="2500" dirty="0"/>
            <a:t> – LĀB AT</a:t>
          </a:r>
        </a:p>
      </dgm:t>
    </dgm:pt>
    <dgm:pt modelId="{8DC4A26A-943B-EB43-A1E3-8689916B9D8F}" type="parTrans" cxnId="{7D3455BD-AAD9-7D45-8C6B-9BC6D24AF94D}">
      <dgm:prSet/>
      <dgm:spPr/>
      <dgm:t>
        <a:bodyPr/>
        <a:lstStyle/>
        <a:p>
          <a:endParaRPr lang="en-GB"/>
        </a:p>
      </dgm:t>
    </dgm:pt>
    <dgm:pt modelId="{F009221F-DE04-954D-B575-6F1E68A1B323}" type="sibTrans" cxnId="{7D3455BD-AAD9-7D45-8C6B-9BC6D24AF94D}">
      <dgm:prSet/>
      <dgm:spPr/>
      <dgm:t>
        <a:bodyPr/>
        <a:lstStyle/>
        <a:p>
          <a:endParaRPr lang="en-GB"/>
        </a:p>
      </dgm:t>
    </dgm:pt>
    <dgm:pt modelId="{C2ECE983-BB01-2A4B-90BB-930074528DA9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GB" sz="1800" dirty="0" err="1"/>
            <a:t>Krimināl-atbildība</a:t>
          </a:r>
          <a:endParaRPr lang="en-GB" sz="1800" dirty="0"/>
        </a:p>
      </dgm:t>
    </dgm:pt>
    <dgm:pt modelId="{A387D805-27F0-B543-8864-67C115F3A2EB}" type="parTrans" cxnId="{C7405849-CB61-4F43-B66C-4D1EA6465A4A}">
      <dgm:prSet/>
      <dgm:spPr/>
      <dgm:t>
        <a:bodyPr/>
        <a:lstStyle/>
        <a:p>
          <a:endParaRPr lang="en-GB"/>
        </a:p>
      </dgm:t>
    </dgm:pt>
    <dgm:pt modelId="{25B270B3-24F5-8B46-AEB8-F00E21FBED9E}" type="sibTrans" cxnId="{C7405849-CB61-4F43-B66C-4D1EA6465A4A}">
      <dgm:prSet/>
      <dgm:spPr/>
      <dgm:t>
        <a:bodyPr/>
        <a:lstStyle/>
        <a:p>
          <a:endParaRPr lang="en-GB"/>
        </a:p>
      </dgm:t>
    </dgm:pt>
    <dgm:pt modelId="{D3422120-0044-D245-9DE2-505F0A5CE83D}" type="pres">
      <dgm:prSet presAssocID="{8795E00A-E2BC-B44B-B56D-600A07DFA324}" presName="Name0" presStyleCnt="0">
        <dgm:presLayoutVars>
          <dgm:chMax val="1"/>
          <dgm:chPref val="1"/>
        </dgm:presLayoutVars>
      </dgm:prSet>
      <dgm:spPr/>
    </dgm:pt>
    <dgm:pt modelId="{7E7710D3-FA85-E247-92E0-083D17E7114D}" type="pres">
      <dgm:prSet presAssocID="{FEE181A3-1BA9-8D4D-BD0C-0962AEB2E323}" presName="Parent" presStyleLbl="node0" presStyleIdx="0" presStyleCnt="1" custScaleX="106116" custScaleY="106132" custLinFactNeighborY="801">
        <dgm:presLayoutVars>
          <dgm:chMax val="5"/>
          <dgm:chPref val="5"/>
        </dgm:presLayoutVars>
      </dgm:prSet>
      <dgm:spPr/>
    </dgm:pt>
    <dgm:pt modelId="{6C10C7F6-2D76-B549-84F2-A2BB3B6FBE0D}" type="pres">
      <dgm:prSet presAssocID="{FEE181A3-1BA9-8D4D-BD0C-0962AEB2E323}" presName="Accent1" presStyleLbl="node1" presStyleIdx="0" presStyleCnt="17"/>
      <dgm:spPr/>
    </dgm:pt>
    <dgm:pt modelId="{8C104ABC-3C66-774C-87A3-39EA5CB9A03F}" type="pres">
      <dgm:prSet presAssocID="{FEE181A3-1BA9-8D4D-BD0C-0962AEB2E323}" presName="Accent2" presStyleLbl="node1" presStyleIdx="1" presStyleCnt="17"/>
      <dgm:spPr/>
    </dgm:pt>
    <dgm:pt modelId="{3ADB314F-60CB-0346-BB52-53B7046D5E31}" type="pres">
      <dgm:prSet presAssocID="{FEE181A3-1BA9-8D4D-BD0C-0962AEB2E323}" presName="Accent3" presStyleLbl="node1" presStyleIdx="2" presStyleCnt="17" custLinFactX="100000" custLinFactNeighborX="161523" custLinFactNeighborY="72829"/>
      <dgm:spPr/>
    </dgm:pt>
    <dgm:pt modelId="{5536E9DF-56DB-1140-8C4D-3FDB7621BE2E}" type="pres">
      <dgm:prSet presAssocID="{FEE181A3-1BA9-8D4D-BD0C-0962AEB2E323}" presName="Accent4" presStyleLbl="node1" presStyleIdx="3" presStyleCnt="17" custLinFactX="46422" custLinFactY="-102315" custLinFactNeighborX="100000" custLinFactNeighborY="-200000"/>
      <dgm:spPr/>
    </dgm:pt>
    <dgm:pt modelId="{A489138D-6E05-8A48-B973-CBD8E182CE93}" type="pres">
      <dgm:prSet presAssocID="{FEE181A3-1BA9-8D4D-BD0C-0962AEB2E323}" presName="Accent5" presStyleLbl="node1" presStyleIdx="4" presStyleCnt="17"/>
      <dgm:spPr/>
    </dgm:pt>
    <dgm:pt modelId="{F19B6081-6997-A249-9A97-9D3BC1FE1D8C}" type="pres">
      <dgm:prSet presAssocID="{FEE181A3-1BA9-8D4D-BD0C-0962AEB2E323}" presName="Accent6" presStyleLbl="node1" presStyleIdx="5" presStyleCnt="17" custScaleX="191655" custScaleY="177457" custLinFactX="-55590" custLinFactNeighborX="-100000" custLinFactNeighborY="72828"/>
      <dgm:spPr/>
    </dgm:pt>
    <dgm:pt modelId="{D808A145-62D1-3347-BA57-47EAD5E00BF2}" type="pres">
      <dgm:prSet presAssocID="{70321FBD-3E5E-2F45-A521-9F500135D3D9}" presName="Child1" presStyleLbl="node1" presStyleIdx="6" presStyleCnt="17" custScaleX="198766" custScaleY="200734" custLinFactNeighborX="-41792" custLinFactNeighborY="-28717">
        <dgm:presLayoutVars>
          <dgm:chMax val="0"/>
          <dgm:chPref val="0"/>
        </dgm:presLayoutVars>
      </dgm:prSet>
      <dgm:spPr/>
    </dgm:pt>
    <dgm:pt modelId="{7D90EA32-17EF-EB49-9A67-947311FA7404}" type="pres">
      <dgm:prSet presAssocID="{70321FBD-3E5E-2F45-A521-9F500135D3D9}" presName="Accent7" presStyleCnt="0"/>
      <dgm:spPr/>
    </dgm:pt>
    <dgm:pt modelId="{4EFD4EE2-59DB-B042-915D-32EA0D819B37}" type="pres">
      <dgm:prSet presAssocID="{70321FBD-3E5E-2F45-A521-9F500135D3D9}" presName="AccentHold1" presStyleLbl="node1" presStyleIdx="7" presStyleCnt="17"/>
      <dgm:spPr/>
    </dgm:pt>
    <dgm:pt modelId="{ED23252C-D511-4841-B810-208C9C4C654E}" type="pres">
      <dgm:prSet presAssocID="{70321FBD-3E5E-2F45-A521-9F500135D3D9}" presName="Accent8" presStyleCnt="0"/>
      <dgm:spPr/>
    </dgm:pt>
    <dgm:pt modelId="{46BB8E00-F385-864F-AC7B-C28F0B9042BE}" type="pres">
      <dgm:prSet presAssocID="{70321FBD-3E5E-2F45-A521-9F500135D3D9}" presName="AccentHold2" presStyleLbl="node1" presStyleIdx="8" presStyleCnt="17" custLinFactX="-100000" custLinFactY="-4850" custLinFactNeighborX="-154257" custLinFactNeighborY="-100000"/>
      <dgm:spPr/>
    </dgm:pt>
    <dgm:pt modelId="{8E82B300-D7F4-0D4A-8505-EADE04A42C20}" type="pres">
      <dgm:prSet presAssocID="{88F27B30-72D2-864B-B823-978BF496CAA2}" presName="Child2" presStyleLbl="node1" presStyleIdx="9" presStyleCnt="17" custScaleX="177695" custScaleY="177247" custLinFactNeighborX="-28881" custLinFactNeighborY="-16414">
        <dgm:presLayoutVars>
          <dgm:chMax val="0"/>
          <dgm:chPref val="0"/>
        </dgm:presLayoutVars>
      </dgm:prSet>
      <dgm:spPr/>
    </dgm:pt>
    <dgm:pt modelId="{C37AEBD2-A186-ED46-B4CE-D2BE77FA4463}" type="pres">
      <dgm:prSet presAssocID="{88F27B30-72D2-864B-B823-978BF496CAA2}" presName="Accent9" presStyleCnt="0"/>
      <dgm:spPr/>
    </dgm:pt>
    <dgm:pt modelId="{88FA006B-F496-344C-81A7-7FBA66895949}" type="pres">
      <dgm:prSet presAssocID="{88F27B30-72D2-864B-B823-978BF496CAA2}" presName="AccentHold1" presStyleLbl="node1" presStyleIdx="10" presStyleCnt="17" custLinFactY="94345" custLinFactNeighborX="14402" custLinFactNeighborY="100000"/>
      <dgm:spPr/>
    </dgm:pt>
    <dgm:pt modelId="{D69E9889-4C03-6F4B-BE30-79172A1A90B4}" type="pres">
      <dgm:prSet presAssocID="{88F27B30-72D2-864B-B823-978BF496CAA2}" presName="Accent10" presStyleCnt="0"/>
      <dgm:spPr/>
    </dgm:pt>
    <dgm:pt modelId="{03F6303B-20B3-C349-8D2A-033B7B6C8CB7}" type="pres">
      <dgm:prSet presAssocID="{88F27B30-72D2-864B-B823-978BF496CAA2}" presName="AccentHold2" presStyleLbl="node1" presStyleIdx="11" presStyleCnt="17"/>
      <dgm:spPr/>
    </dgm:pt>
    <dgm:pt modelId="{C851F96B-F7BB-6F4F-B2BC-D2A9227DD4B1}" type="pres">
      <dgm:prSet presAssocID="{88F27B30-72D2-864B-B823-978BF496CAA2}" presName="Accent11" presStyleCnt="0"/>
      <dgm:spPr/>
    </dgm:pt>
    <dgm:pt modelId="{4BCA2375-8C1C-FB42-8089-4DD24EDD7E33}" type="pres">
      <dgm:prSet presAssocID="{88F27B30-72D2-864B-B823-978BF496CAA2}" presName="AccentHold3" presStyleLbl="node1" presStyleIdx="12" presStyleCnt="17"/>
      <dgm:spPr/>
    </dgm:pt>
    <dgm:pt modelId="{A5AD5822-2BD3-6147-BFCF-992EAAE6001C}" type="pres">
      <dgm:prSet presAssocID="{D0EF430B-0B8D-0A43-B781-63D2B3DC3776}" presName="Child3" presStyleLbl="node1" presStyleIdx="13" presStyleCnt="17" custScaleX="176339" custScaleY="176548" custLinFactNeighborX="-66953">
        <dgm:presLayoutVars>
          <dgm:chMax val="0"/>
          <dgm:chPref val="0"/>
        </dgm:presLayoutVars>
      </dgm:prSet>
      <dgm:spPr/>
    </dgm:pt>
    <dgm:pt modelId="{2AA75B81-52BB-294C-AB51-BB296EB6D6FC}" type="pres">
      <dgm:prSet presAssocID="{D0EF430B-0B8D-0A43-B781-63D2B3DC3776}" presName="Accent12" presStyleCnt="0"/>
      <dgm:spPr/>
    </dgm:pt>
    <dgm:pt modelId="{6754E986-F4C5-9943-80A1-0DAC61D7FE9D}" type="pres">
      <dgm:prSet presAssocID="{D0EF430B-0B8D-0A43-B781-63D2B3DC3776}" presName="AccentHold1" presStyleLbl="node1" presStyleIdx="14" presStyleCnt="17" custLinFactX="-39037" custLinFactY="-100000" custLinFactNeighborX="-100000" custLinFactNeighborY="-197933"/>
      <dgm:spPr/>
    </dgm:pt>
    <dgm:pt modelId="{A75B85FC-15DB-C646-8958-36E4816FCF4F}" type="pres">
      <dgm:prSet presAssocID="{C2ECE983-BB01-2A4B-90BB-930074528DA9}" presName="Child4" presStyleLbl="node1" presStyleIdx="15" presStyleCnt="17" custLinFactNeighborX="-21924" custLinFactNeighborY="-51263">
        <dgm:presLayoutVars>
          <dgm:chMax val="0"/>
          <dgm:chPref val="0"/>
        </dgm:presLayoutVars>
      </dgm:prSet>
      <dgm:spPr/>
    </dgm:pt>
    <dgm:pt modelId="{6C85A52A-DC6E-5B47-90DD-B1C2CB1F4178}" type="pres">
      <dgm:prSet presAssocID="{C2ECE983-BB01-2A4B-90BB-930074528DA9}" presName="Accent13" presStyleCnt="0"/>
      <dgm:spPr/>
    </dgm:pt>
    <dgm:pt modelId="{64A63975-D3E4-9342-83CE-DFFD89E6A861}" type="pres">
      <dgm:prSet presAssocID="{C2ECE983-BB01-2A4B-90BB-930074528DA9}" presName="AccentHold1" presStyleLbl="node1" presStyleIdx="16" presStyleCnt="17"/>
      <dgm:spPr/>
    </dgm:pt>
  </dgm:ptLst>
  <dgm:cxnLst>
    <dgm:cxn modelId="{82E00600-81B3-B044-8E07-5C47C5D14998}" type="presOf" srcId="{FEE181A3-1BA9-8D4D-BD0C-0962AEB2E323}" destId="{7E7710D3-FA85-E247-92E0-083D17E7114D}" srcOrd="0" destOrd="0" presId="urn:microsoft.com/office/officeart/2009/3/layout/CircleRelationship"/>
    <dgm:cxn modelId="{5A231E24-67B3-5F4E-940D-13BB4B07357A}" srcId="{FEE181A3-1BA9-8D4D-BD0C-0962AEB2E323}" destId="{70321FBD-3E5E-2F45-A521-9F500135D3D9}" srcOrd="0" destOrd="0" parTransId="{35694C2E-D4DE-5940-888D-5CE0A800F0B6}" sibTransId="{C331E320-FBA1-994A-91B2-812EC6DC8031}"/>
    <dgm:cxn modelId="{C7405849-CB61-4F43-B66C-4D1EA6465A4A}" srcId="{FEE181A3-1BA9-8D4D-BD0C-0962AEB2E323}" destId="{C2ECE983-BB01-2A4B-90BB-930074528DA9}" srcOrd="3" destOrd="0" parTransId="{A387D805-27F0-B543-8864-67C115F3A2EB}" sibTransId="{25B270B3-24F5-8B46-AEB8-F00E21FBED9E}"/>
    <dgm:cxn modelId="{67DBEA59-7DFF-2B46-8CD7-6E283E817FA4}" type="presOf" srcId="{88F27B30-72D2-864B-B823-978BF496CAA2}" destId="{8E82B300-D7F4-0D4A-8505-EADE04A42C20}" srcOrd="0" destOrd="0" presId="urn:microsoft.com/office/officeart/2009/3/layout/CircleRelationship"/>
    <dgm:cxn modelId="{CD669978-0DAE-8A4D-B530-7CDCBE46D84A}" type="presOf" srcId="{70321FBD-3E5E-2F45-A521-9F500135D3D9}" destId="{D808A145-62D1-3347-BA57-47EAD5E00BF2}" srcOrd="0" destOrd="0" presId="urn:microsoft.com/office/officeart/2009/3/layout/CircleRelationship"/>
    <dgm:cxn modelId="{EAD33F81-5D56-D940-A6BB-175E8AFF82CD}" type="presOf" srcId="{8795E00A-E2BC-B44B-B56D-600A07DFA324}" destId="{D3422120-0044-D245-9DE2-505F0A5CE83D}" srcOrd="0" destOrd="0" presId="urn:microsoft.com/office/officeart/2009/3/layout/CircleRelationship"/>
    <dgm:cxn modelId="{005D5DA7-AE86-3E49-B051-8A47F96C21DE}" type="presOf" srcId="{D0EF430B-0B8D-0A43-B781-63D2B3DC3776}" destId="{A5AD5822-2BD3-6147-BFCF-992EAAE6001C}" srcOrd="0" destOrd="0" presId="urn:microsoft.com/office/officeart/2009/3/layout/CircleRelationship"/>
    <dgm:cxn modelId="{7D3455BD-AAD9-7D45-8C6B-9BC6D24AF94D}" srcId="{FEE181A3-1BA9-8D4D-BD0C-0962AEB2E323}" destId="{D0EF430B-0B8D-0A43-B781-63D2B3DC3776}" srcOrd="2" destOrd="0" parTransId="{8DC4A26A-943B-EB43-A1E3-8689916B9D8F}" sibTransId="{F009221F-DE04-954D-B575-6F1E68A1B323}"/>
    <dgm:cxn modelId="{1A78E6D8-9AE3-6B4A-B539-8FD640DCB4CC}" srcId="{FEE181A3-1BA9-8D4D-BD0C-0962AEB2E323}" destId="{88F27B30-72D2-864B-B823-978BF496CAA2}" srcOrd="1" destOrd="0" parTransId="{C197D84C-769B-CE43-A9B1-15C50A302DC2}" sibTransId="{ACDCC2D4-41BF-6A45-A14A-6462B2EBEA30}"/>
    <dgm:cxn modelId="{1991A9E8-CCFB-2244-A586-934EBF27DE24}" srcId="{8795E00A-E2BC-B44B-B56D-600A07DFA324}" destId="{FEE181A3-1BA9-8D4D-BD0C-0962AEB2E323}" srcOrd="0" destOrd="0" parTransId="{CEB676AD-3FC8-5841-BD7C-E83B538A5983}" sibTransId="{94898003-B2C2-5849-8B23-F602454C795A}"/>
    <dgm:cxn modelId="{95FC71EB-CC66-D84C-844D-E537F22B1392}" type="presOf" srcId="{C2ECE983-BB01-2A4B-90BB-930074528DA9}" destId="{A75B85FC-15DB-C646-8958-36E4816FCF4F}" srcOrd="0" destOrd="0" presId="urn:microsoft.com/office/officeart/2009/3/layout/CircleRelationship"/>
    <dgm:cxn modelId="{2E90CA7F-8DBC-C34D-80B3-752BB528F01B}" type="presParOf" srcId="{D3422120-0044-D245-9DE2-505F0A5CE83D}" destId="{7E7710D3-FA85-E247-92E0-083D17E7114D}" srcOrd="0" destOrd="0" presId="urn:microsoft.com/office/officeart/2009/3/layout/CircleRelationship"/>
    <dgm:cxn modelId="{3413EBFF-25C2-0549-8E9C-8F1E773800CD}" type="presParOf" srcId="{D3422120-0044-D245-9DE2-505F0A5CE83D}" destId="{6C10C7F6-2D76-B549-84F2-A2BB3B6FBE0D}" srcOrd="1" destOrd="0" presId="urn:microsoft.com/office/officeart/2009/3/layout/CircleRelationship"/>
    <dgm:cxn modelId="{957909C1-A0BB-AE49-BA53-F89C85EE28AA}" type="presParOf" srcId="{D3422120-0044-D245-9DE2-505F0A5CE83D}" destId="{8C104ABC-3C66-774C-87A3-39EA5CB9A03F}" srcOrd="2" destOrd="0" presId="urn:microsoft.com/office/officeart/2009/3/layout/CircleRelationship"/>
    <dgm:cxn modelId="{CE7E3921-2652-2E49-B0FF-BB074BECBFA3}" type="presParOf" srcId="{D3422120-0044-D245-9DE2-505F0A5CE83D}" destId="{3ADB314F-60CB-0346-BB52-53B7046D5E31}" srcOrd="3" destOrd="0" presId="urn:microsoft.com/office/officeart/2009/3/layout/CircleRelationship"/>
    <dgm:cxn modelId="{EFFFCD0C-ECB0-984E-803C-7702A4AE7057}" type="presParOf" srcId="{D3422120-0044-D245-9DE2-505F0A5CE83D}" destId="{5536E9DF-56DB-1140-8C4D-3FDB7621BE2E}" srcOrd="4" destOrd="0" presId="urn:microsoft.com/office/officeart/2009/3/layout/CircleRelationship"/>
    <dgm:cxn modelId="{2A0CFB9E-9553-0F43-8A1F-E41C5B086268}" type="presParOf" srcId="{D3422120-0044-D245-9DE2-505F0A5CE83D}" destId="{A489138D-6E05-8A48-B973-CBD8E182CE93}" srcOrd="5" destOrd="0" presId="urn:microsoft.com/office/officeart/2009/3/layout/CircleRelationship"/>
    <dgm:cxn modelId="{D9B3AFD6-0D6D-7149-A188-FAE7D86618C9}" type="presParOf" srcId="{D3422120-0044-D245-9DE2-505F0A5CE83D}" destId="{F19B6081-6997-A249-9A97-9D3BC1FE1D8C}" srcOrd="6" destOrd="0" presId="urn:microsoft.com/office/officeart/2009/3/layout/CircleRelationship"/>
    <dgm:cxn modelId="{EBA25194-17AA-2E4D-AAD7-6A08353D4A77}" type="presParOf" srcId="{D3422120-0044-D245-9DE2-505F0A5CE83D}" destId="{D808A145-62D1-3347-BA57-47EAD5E00BF2}" srcOrd="7" destOrd="0" presId="urn:microsoft.com/office/officeart/2009/3/layout/CircleRelationship"/>
    <dgm:cxn modelId="{8EE908CD-6511-5343-924E-1581E9CF6DEF}" type="presParOf" srcId="{D3422120-0044-D245-9DE2-505F0A5CE83D}" destId="{7D90EA32-17EF-EB49-9A67-947311FA7404}" srcOrd="8" destOrd="0" presId="urn:microsoft.com/office/officeart/2009/3/layout/CircleRelationship"/>
    <dgm:cxn modelId="{564A4391-0ED5-2643-B611-0C068C0BA518}" type="presParOf" srcId="{7D90EA32-17EF-EB49-9A67-947311FA7404}" destId="{4EFD4EE2-59DB-B042-915D-32EA0D819B37}" srcOrd="0" destOrd="0" presId="urn:microsoft.com/office/officeart/2009/3/layout/CircleRelationship"/>
    <dgm:cxn modelId="{EF4A2020-3CB7-8F48-8F70-3486967AB976}" type="presParOf" srcId="{D3422120-0044-D245-9DE2-505F0A5CE83D}" destId="{ED23252C-D511-4841-B810-208C9C4C654E}" srcOrd="9" destOrd="0" presId="urn:microsoft.com/office/officeart/2009/3/layout/CircleRelationship"/>
    <dgm:cxn modelId="{60AF8AB6-91CD-7547-BEE8-B2E935E9800E}" type="presParOf" srcId="{ED23252C-D511-4841-B810-208C9C4C654E}" destId="{46BB8E00-F385-864F-AC7B-C28F0B9042BE}" srcOrd="0" destOrd="0" presId="urn:microsoft.com/office/officeart/2009/3/layout/CircleRelationship"/>
    <dgm:cxn modelId="{4D581BD5-0D6B-FE45-A837-C42FBEE2C5C7}" type="presParOf" srcId="{D3422120-0044-D245-9DE2-505F0A5CE83D}" destId="{8E82B300-D7F4-0D4A-8505-EADE04A42C20}" srcOrd="10" destOrd="0" presId="urn:microsoft.com/office/officeart/2009/3/layout/CircleRelationship"/>
    <dgm:cxn modelId="{15ECC16F-3E64-5244-B7BC-3540D22D7CFC}" type="presParOf" srcId="{D3422120-0044-D245-9DE2-505F0A5CE83D}" destId="{C37AEBD2-A186-ED46-B4CE-D2BE77FA4463}" srcOrd="11" destOrd="0" presId="urn:microsoft.com/office/officeart/2009/3/layout/CircleRelationship"/>
    <dgm:cxn modelId="{6A83206A-3A96-EE46-BD94-E4397ED408D3}" type="presParOf" srcId="{C37AEBD2-A186-ED46-B4CE-D2BE77FA4463}" destId="{88FA006B-F496-344C-81A7-7FBA66895949}" srcOrd="0" destOrd="0" presId="urn:microsoft.com/office/officeart/2009/3/layout/CircleRelationship"/>
    <dgm:cxn modelId="{DB2829D8-5D77-044C-B7F1-FB84C1C6E6FA}" type="presParOf" srcId="{D3422120-0044-D245-9DE2-505F0A5CE83D}" destId="{D69E9889-4C03-6F4B-BE30-79172A1A90B4}" srcOrd="12" destOrd="0" presId="urn:microsoft.com/office/officeart/2009/3/layout/CircleRelationship"/>
    <dgm:cxn modelId="{ADFD7F2E-1359-0642-BD9A-4D1A437F0206}" type="presParOf" srcId="{D69E9889-4C03-6F4B-BE30-79172A1A90B4}" destId="{03F6303B-20B3-C349-8D2A-033B7B6C8CB7}" srcOrd="0" destOrd="0" presId="urn:microsoft.com/office/officeart/2009/3/layout/CircleRelationship"/>
    <dgm:cxn modelId="{8A37B68D-E04C-D64F-A629-39ADB52D52D2}" type="presParOf" srcId="{D3422120-0044-D245-9DE2-505F0A5CE83D}" destId="{C851F96B-F7BB-6F4F-B2BC-D2A9227DD4B1}" srcOrd="13" destOrd="0" presId="urn:microsoft.com/office/officeart/2009/3/layout/CircleRelationship"/>
    <dgm:cxn modelId="{BE22E31E-7F6F-E940-BFED-F00BE63E19A5}" type="presParOf" srcId="{C851F96B-F7BB-6F4F-B2BC-D2A9227DD4B1}" destId="{4BCA2375-8C1C-FB42-8089-4DD24EDD7E33}" srcOrd="0" destOrd="0" presId="urn:microsoft.com/office/officeart/2009/3/layout/CircleRelationship"/>
    <dgm:cxn modelId="{88314025-85D5-674E-A7D2-30CB7CC5B9E0}" type="presParOf" srcId="{D3422120-0044-D245-9DE2-505F0A5CE83D}" destId="{A5AD5822-2BD3-6147-BFCF-992EAAE6001C}" srcOrd="14" destOrd="0" presId="urn:microsoft.com/office/officeart/2009/3/layout/CircleRelationship"/>
    <dgm:cxn modelId="{5D606515-500C-6140-8725-04272C0DCB8E}" type="presParOf" srcId="{D3422120-0044-D245-9DE2-505F0A5CE83D}" destId="{2AA75B81-52BB-294C-AB51-BB296EB6D6FC}" srcOrd="15" destOrd="0" presId="urn:microsoft.com/office/officeart/2009/3/layout/CircleRelationship"/>
    <dgm:cxn modelId="{F070A295-642E-FD47-83D3-F5497CBE78BB}" type="presParOf" srcId="{2AA75B81-52BB-294C-AB51-BB296EB6D6FC}" destId="{6754E986-F4C5-9943-80A1-0DAC61D7FE9D}" srcOrd="0" destOrd="0" presId="urn:microsoft.com/office/officeart/2009/3/layout/CircleRelationship"/>
    <dgm:cxn modelId="{69AF2C9D-1E27-CF44-A8B9-F2E1DD4FFD9E}" type="presParOf" srcId="{D3422120-0044-D245-9DE2-505F0A5CE83D}" destId="{A75B85FC-15DB-C646-8958-36E4816FCF4F}" srcOrd="16" destOrd="0" presId="urn:microsoft.com/office/officeart/2009/3/layout/CircleRelationship"/>
    <dgm:cxn modelId="{70900742-A071-654F-8FF0-726E0E4DDFC8}" type="presParOf" srcId="{D3422120-0044-D245-9DE2-505F0A5CE83D}" destId="{6C85A52A-DC6E-5B47-90DD-B1C2CB1F4178}" srcOrd="17" destOrd="0" presId="urn:microsoft.com/office/officeart/2009/3/layout/CircleRelationship"/>
    <dgm:cxn modelId="{36728A92-3720-D64E-89AF-0DBB74D3AE74}" type="presParOf" srcId="{6C85A52A-DC6E-5B47-90DD-B1C2CB1F4178}" destId="{64A63975-D3E4-9342-83CE-DFFD89E6A861}" srcOrd="0" destOrd="0" presId="urn:microsoft.com/office/officeart/2009/3/layout/CircleRelationship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7710D3-FA85-E247-92E0-083D17E7114D}">
      <dsp:nvSpPr>
        <dsp:cNvPr id="0" name=""/>
        <dsp:cNvSpPr/>
      </dsp:nvSpPr>
      <dsp:spPr>
        <a:xfrm>
          <a:off x="3206580" y="297767"/>
          <a:ext cx="3755651" cy="3756420"/>
        </a:xfrm>
        <a:prstGeom prst="ellipse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 err="1"/>
            <a:t>Sertifikācija</a:t>
          </a:r>
          <a:r>
            <a:rPr lang="en-GB" sz="3600" kern="1200" dirty="0"/>
            <a:t> </a:t>
          </a:r>
        </a:p>
      </dsp:txBody>
      <dsp:txXfrm>
        <a:off x="3756582" y="847882"/>
        <a:ext cx="2655647" cy="2656190"/>
      </dsp:txXfrm>
    </dsp:sp>
    <dsp:sp modelId="{6C10C7F6-2D76-B549-84F2-A2BB3B6FBE0D}">
      <dsp:nvSpPr>
        <dsp:cNvPr id="0" name=""/>
        <dsp:cNvSpPr/>
      </dsp:nvSpPr>
      <dsp:spPr>
        <a:xfrm>
          <a:off x="5334509" y="216357"/>
          <a:ext cx="393485" cy="3939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104ABC-3C66-774C-87A3-39EA5CB9A03F}">
      <dsp:nvSpPr>
        <dsp:cNvPr id="0" name=""/>
        <dsp:cNvSpPr/>
      </dsp:nvSpPr>
      <dsp:spPr>
        <a:xfrm>
          <a:off x="4403066" y="3654361"/>
          <a:ext cx="285313" cy="285136"/>
        </a:xfrm>
        <a:prstGeom prst="ellipse">
          <a:avLst/>
        </a:prstGeom>
        <a:solidFill>
          <a:schemeClr val="accent2">
            <a:hueOff val="-90960"/>
            <a:satOff val="-5246"/>
            <a:lumOff val="53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DB314F-60CB-0346-BB52-53B7046D5E31}">
      <dsp:nvSpPr>
        <dsp:cNvPr id="0" name=""/>
        <dsp:cNvSpPr/>
      </dsp:nvSpPr>
      <dsp:spPr>
        <a:xfrm>
          <a:off x="7828124" y="2021838"/>
          <a:ext cx="285313" cy="285136"/>
        </a:xfrm>
        <a:prstGeom prst="ellipse">
          <a:avLst/>
        </a:prstGeom>
        <a:solidFill>
          <a:schemeClr val="accent2">
            <a:hueOff val="-181920"/>
            <a:satOff val="-10491"/>
            <a:lumOff val="107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36E9DF-56DB-1140-8C4D-3FDB7621BE2E}">
      <dsp:nvSpPr>
        <dsp:cNvPr id="0" name=""/>
        <dsp:cNvSpPr/>
      </dsp:nvSpPr>
      <dsp:spPr>
        <a:xfrm>
          <a:off x="6294707" y="2766600"/>
          <a:ext cx="393485" cy="393910"/>
        </a:xfrm>
        <a:prstGeom prst="ellipse">
          <a:avLst/>
        </a:prstGeom>
        <a:solidFill>
          <a:schemeClr val="accent2">
            <a:hueOff val="-272881"/>
            <a:satOff val="-15736"/>
            <a:lumOff val="16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89138D-6E05-8A48-B973-CBD8E182CE93}">
      <dsp:nvSpPr>
        <dsp:cNvPr id="0" name=""/>
        <dsp:cNvSpPr/>
      </dsp:nvSpPr>
      <dsp:spPr>
        <a:xfrm>
          <a:off x="4482924" y="775541"/>
          <a:ext cx="285313" cy="285136"/>
        </a:xfrm>
        <a:prstGeom prst="ellipse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9B6081-6997-A249-9A97-9D3BC1FE1D8C}">
      <dsp:nvSpPr>
        <dsp:cNvPr id="0" name=""/>
        <dsp:cNvSpPr/>
      </dsp:nvSpPr>
      <dsp:spPr>
        <a:xfrm>
          <a:off x="3010205" y="2505440"/>
          <a:ext cx="546817" cy="505994"/>
        </a:xfrm>
        <a:prstGeom prst="ellipse">
          <a:avLst/>
        </a:prstGeom>
        <a:solidFill>
          <a:schemeClr val="accent2">
            <a:hueOff val="-454801"/>
            <a:satOff val="-26228"/>
            <a:lumOff val="269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08A145-62D1-3347-BA57-47EAD5E00BF2}">
      <dsp:nvSpPr>
        <dsp:cNvPr id="0" name=""/>
        <dsp:cNvSpPr/>
      </dsp:nvSpPr>
      <dsp:spPr>
        <a:xfrm>
          <a:off x="896476" y="0"/>
          <a:ext cx="2860062" cy="2888325"/>
        </a:xfrm>
        <a:prstGeom prst="ellipse">
          <a:avLst/>
        </a:prstGeom>
        <a:solidFill>
          <a:schemeClr val="accent2">
            <a:hueOff val="-545761"/>
            <a:satOff val="-31473"/>
            <a:lumOff val="3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 err="1"/>
            <a:t>Administratīvā</a:t>
          </a:r>
          <a:r>
            <a:rPr lang="en-GB" sz="2400" kern="1200" dirty="0"/>
            <a:t> </a:t>
          </a:r>
          <a:r>
            <a:rPr lang="en-GB" sz="2400" kern="1200" dirty="0" err="1"/>
            <a:t>atbildība</a:t>
          </a:r>
          <a:endParaRPr lang="en-GB" sz="2400" kern="1200" dirty="0"/>
        </a:p>
      </dsp:txBody>
      <dsp:txXfrm>
        <a:off x="1315322" y="422985"/>
        <a:ext cx="2022370" cy="2042355"/>
      </dsp:txXfrm>
    </dsp:sp>
    <dsp:sp modelId="{4EFD4EE2-59DB-B042-915D-32EA0D819B37}">
      <dsp:nvSpPr>
        <dsp:cNvPr id="0" name=""/>
        <dsp:cNvSpPr/>
      </dsp:nvSpPr>
      <dsp:spPr>
        <a:xfrm>
          <a:off x="4936667" y="788214"/>
          <a:ext cx="393485" cy="393910"/>
        </a:xfrm>
        <a:prstGeom prst="ellipse">
          <a:avLst/>
        </a:prstGeom>
        <a:solidFill>
          <a:schemeClr val="accent2">
            <a:hueOff val="-636721"/>
            <a:satOff val="-36718"/>
            <a:lumOff val="37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BB8E00-F385-864F-AC7B-C28F0B9042BE}">
      <dsp:nvSpPr>
        <dsp:cNvPr id="0" name=""/>
        <dsp:cNvSpPr/>
      </dsp:nvSpPr>
      <dsp:spPr>
        <a:xfrm>
          <a:off x="535203" y="2130267"/>
          <a:ext cx="711468" cy="711784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82B300-D7F4-0D4A-8505-EADE04A42C20}">
      <dsp:nvSpPr>
        <dsp:cNvPr id="0" name=""/>
        <dsp:cNvSpPr/>
      </dsp:nvSpPr>
      <dsp:spPr>
        <a:xfrm>
          <a:off x="6243172" y="-216357"/>
          <a:ext cx="2556870" cy="2550375"/>
        </a:xfrm>
        <a:prstGeom prst="ellipse">
          <a:avLst/>
        </a:prstGeom>
        <a:solidFill>
          <a:schemeClr val="accent2">
            <a:hueOff val="-818642"/>
            <a:satOff val="-47210"/>
            <a:lumOff val="48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 err="1"/>
            <a:t>Ētikas</a:t>
          </a:r>
          <a:r>
            <a:rPr lang="en-GB" sz="2500" kern="1200" dirty="0"/>
            <a:t> </a:t>
          </a:r>
          <a:r>
            <a:rPr lang="en-GB" sz="2500" kern="1200" dirty="0" err="1"/>
            <a:t>pārkāpumi</a:t>
          </a:r>
          <a:r>
            <a:rPr lang="en-GB" sz="2500" kern="1200" dirty="0"/>
            <a:t> – LĀB ĒK</a:t>
          </a:r>
        </a:p>
      </dsp:txBody>
      <dsp:txXfrm>
        <a:off x="6617617" y="157137"/>
        <a:ext cx="1807980" cy="1803387"/>
      </dsp:txXfrm>
    </dsp:sp>
    <dsp:sp modelId="{88FA006B-F496-344C-81A7-7FBA66895949}">
      <dsp:nvSpPr>
        <dsp:cNvPr id="0" name=""/>
        <dsp:cNvSpPr/>
      </dsp:nvSpPr>
      <dsp:spPr>
        <a:xfrm>
          <a:off x="6631893" y="2098686"/>
          <a:ext cx="393485" cy="393910"/>
        </a:xfrm>
        <a:prstGeom prst="ellipse">
          <a:avLst/>
        </a:prstGeom>
        <a:solidFill>
          <a:schemeClr val="accent2">
            <a:hueOff val="-909602"/>
            <a:satOff val="-52455"/>
            <a:lumOff val="5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6303B-20B3-C349-8D2A-033B7B6C8CB7}">
      <dsp:nvSpPr>
        <dsp:cNvPr id="0" name=""/>
        <dsp:cNvSpPr/>
      </dsp:nvSpPr>
      <dsp:spPr>
        <a:xfrm>
          <a:off x="2073368" y="3723533"/>
          <a:ext cx="285313" cy="285136"/>
        </a:xfrm>
        <a:prstGeom prst="ellipse">
          <a:avLst/>
        </a:prstGeom>
        <a:solidFill>
          <a:schemeClr val="accent2">
            <a:hueOff val="-1000562"/>
            <a:satOff val="-57701"/>
            <a:lumOff val="59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CA2375-8C1C-FB42-8089-4DD24EDD7E33}">
      <dsp:nvSpPr>
        <dsp:cNvPr id="0" name=""/>
        <dsp:cNvSpPr/>
      </dsp:nvSpPr>
      <dsp:spPr>
        <a:xfrm>
          <a:off x="4916339" y="3317478"/>
          <a:ext cx="285313" cy="285136"/>
        </a:xfrm>
        <a:prstGeom prst="ellipse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AD5822-2BD3-6147-BFCF-992EAAE6001C}">
      <dsp:nvSpPr>
        <dsp:cNvPr id="0" name=""/>
        <dsp:cNvSpPr/>
      </dsp:nvSpPr>
      <dsp:spPr>
        <a:xfrm>
          <a:off x="6381727" y="2275692"/>
          <a:ext cx="2537358" cy="2540317"/>
        </a:xfrm>
        <a:prstGeom prst="ellipse">
          <a:avLst/>
        </a:prstGeom>
        <a:solidFill>
          <a:schemeClr val="accent2">
            <a:hueOff val="-1182482"/>
            <a:satOff val="-68191"/>
            <a:lumOff val="70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 err="1"/>
            <a:t>Profesijas</a:t>
          </a:r>
          <a:r>
            <a:rPr lang="en-GB" sz="2500" kern="1200" dirty="0"/>
            <a:t> </a:t>
          </a:r>
          <a:r>
            <a:rPr lang="en-GB" sz="2500" kern="1200" dirty="0" err="1"/>
            <a:t>pārkāpumi</a:t>
          </a:r>
          <a:r>
            <a:rPr lang="en-GB" sz="2500" kern="1200" dirty="0"/>
            <a:t> – LĀB AT</a:t>
          </a:r>
        </a:p>
      </dsp:txBody>
      <dsp:txXfrm>
        <a:off x="6753314" y="2647713"/>
        <a:ext cx="1794184" cy="1796275"/>
      </dsp:txXfrm>
    </dsp:sp>
    <dsp:sp modelId="{6754E986-F4C5-9943-80A1-0DAC61D7FE9D}">
      <dsp:nvSpPr>
        <dsp:cNvPr id="0" name=""/>
        <dsp:cNvSpPr/>
      </dsp:nvSpPr>
      <dsp:spPr>
        <a:xfrm>
          <a:off x="7091826" y="1926732"/>
          <a:ext cx="285313" cy="285136"/>
        </a:xfrm>
        <a:prstGeom prst="ellipse">
          <a:avLst/>
        </a:prstGeom>
        <a:solidFill>
          <a:schemeClr val="accent2">
            <a:hueOff val="-1273443"/>
            <a:satOff val="-73437"/>
            <a:lumOff val="75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5B85FC-15DB-C646-8958-36E4816FCF4F}">
      <dsp:nvSpPr>
        <dsp:cNvPr id="0" name=""/>
        <dsp:cNvSpPr/>
      </dsp:nvSpPr>
      <dsp:spPr>
        <a:xfrm>
          <a:off x="3448729" y="3320162"/>
          <a:ext cx="1438909" cy="1438882"/>
        </a:xfrm>
        <a:prstGeom prst="ellipse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 err="1"/>
            <a:t>Krimināl-atbildība</a:t>
          </a:r>
          <a:endParaRPr lang="en-GB" sz="1800" kern="1200" dirty="0"/>
        </a:p>
      </dsp:txBody>
      <dsp:txXfrm>
        <a:off x="3659452" y="3530881"/>
        <a:ext cx="1017463" cy="1017444"/>
      </dsp:txXfrm>
    </dsp:sp>
    <dsp:sp modelId="{64A63975-D3E4-9342-83CE-DFFD89E6A861}">
      <dsp:nvSpPr>
        <dsp:cNvPr id="0" name=""/>
        <dsp:cNvSpPr/>
      </dsp:nvSpPr>
      <dsp:spPr>
        <a:xfrm>
          <a:off x="5049195" y="4009198"/>
          <a:ext cx="285313" cy="285136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9C37A-5B3C-DFA7-4085-990B6B8A0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902A23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BDBD12-D365-600E-8E4E-84B6E4F8E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35408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709DE-C2F5-C0A9-4C5B-9580B640A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C3884-07F6-DA87-B772-BF1C92AA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A3DC3-3C07-7A65-9AF5-97982427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F93B6-F357-99EB-DA13-3A88C9CCA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9F5BD9-7C3A-9848-6A54-B06D67CFB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32545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3C9A3D-5373-A23F-DC6E-ECD9758B27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BA3DCB-9C63-1268-AB10-2A6E5BF87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E7A8E5-81A6-F88E-9A3C-098F9A2EC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87D5E-DEC4-A47C-0444-E898C780F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1274A-A8DF-9FAD-48EF-81BCA62DD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14844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E54BD-CC13-DA6E-7702-48C60F2B0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02A23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83D9B-F4AE-3AF3-462F-2EFD29AD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4131D-AC22-B547-C427-88CB79119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05DBB-B35C-413B-40F1-8AF0800FF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43D73-320D-7231-4104-459A68811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23242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8B45A-AEB7-F495-AE11-7EDF0A40C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35289-44DF-02C9-8063-596D3D76C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C43DB-0EE5-976F-00B4-E58795294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DAD31-0BCF-BC68-2455-571857239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930C6-C88E-43C2-FB4C-804901CD3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104034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2F995-2F5C-C69F-A62F-EBDB9B624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7292E2-A712-89B5-68DD-10710D1FD0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B0D143-A0DC-2C57-2880-8AF5E88B9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5139A9-0533-4A42-71F1-FFAC39A0A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99AA5-F055-8B86-C365-AB659E25B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DED8A0-CC7E-248C-302E-14C4B52E3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243813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9EB48-89FF-3E7F-C480-B5744BD2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B78B5-7BEA-CBCE-9F04-965267BBA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7B1CEB-5954-C1B6-3A7F-A3F1DBB483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63BAA7-355E-9A31-F52A-4F0A3C63DB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8CB1FB-0B62-938C-D2E4-DC126B6F9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E03A73-0B0B-76BD-B177-0EF414D59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011E96-5690-89DF-686A-F48372231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BCA257-C98D-E69A-C86D-A20F14FC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4261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7584-5C35-9516-633F-3425A0C15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9BE77A-D5FB-C3CC-4433-3FC6F6517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2DA838-1147-CAC4-4285-D97C42113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1A7FDF-887D-4E1C-2C12-4DB732193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304072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72FD44-FEA1-769B-7E82-E03514029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736545-1691-AC5B-0D92-83CB766B2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060877-9AD1-0ACB-76A3-0A2D2DC64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4212265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5E155-7763-895F-5415-251281D6E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0587A-C6EB-7C7D-FBD6-00E8AED0E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990E8-E160-F3F8-B575-FB7B49D33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D2161-36E8-8F70-9078-F7166646C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422D3-22CB-ABB6-EA75-CAAE94F70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DB35E-B384-FF9A-E1B2-03D3329A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908307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C3EDC-AB0E-66AB-64F4-EDE50411E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D2F973-81CD-5465-E274-49625D56A9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DB0C48-6622-CD3F-CEE7-08616C249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B0EFD0-94A8-667F-09AA-3AB9791BA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70285C-5018-3E1E-C914-FBB5B0A6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E323B4-1D6C-157E-FDC2-A38D24569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</p:spTree>
    <p:extLst>
      <p:ext uri="{BB962C8B-B14F-4D97-AF65-F5344CB8AC3E}">
        <p14:creationId xmlns:p14="http://schemas.microsoft.com/office/powerpoint/2010/main" val="1836500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15C1DD7-D0C1-10C4-2C03-91BCCD77324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0" y="-93215"/>
            <a:ext cx="12211235" cy="697784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ABDC87-DCFB-6697-41B7-5DB6504A5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BC7BBE-706D-AEDC-E407-A1813C420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2403A-6576-4196-2B2A-8E7604B72C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3FB9D-39EA-ED4B-ABA7-B132D68D87C2}" type="datetimeFigureOut">
              <a:rPr lang="en-LV" smtClean="0"/>
              <a:t>25/02/2026</a:t>
            </a:fld>
            <a:endParaRPr lang="en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39F10-7518-F539-6BBE-52DDAC0F63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3D9A02-5868-B265-9914-C590CC071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803E0-979B-4441-97ED-594C3493E43E}" type="slidenum">
              <a:rPr lang="en-LV" smtClean="0"/>
              <a:t>‹#›</a:t>
            </a:fld>
            <a:endParaRPr lang="en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9EA0AA-3364-6375-213B-E9285E065DE3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441679" y="185738"/>
            <a:ext cx="2447371" cy="682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99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902A2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C6F80CE-674D-41A8-2570-F879A5466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6309"/>
            <a:ext cx="12192000" cy="69668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ADDBFF-52CD-8E2B-DC72-B3DA963C5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2492"/>
            <a:ext cx="9144000" cy="2207246"/>
          </a:xfrm>
        </p:spPr>
        <p:txBody>
          <a:bodyPr>
            <a:normAutofit/>
          </a:bodyPr>
          <a:lstStyle/>
          <a:p>
            <a:r>
              <a:rPr lang="en-LV" sz="4400" dirty="0"/>
              <a:t>Sertifikācijas noteikumi – </a:t>
            </a:r>
            <a:br>
              <a:rPr lang="en-LV" sz="4400" dirty="0"/>
            </a:br>
            <a:r>
              <a:rPr lang="en-LV" sz="4400" dirty="0"/>
              <a:t>Kas ir mainījies 2025. gada novembrī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C0CCAC-3F67-9759-52E1-7A8A79BB6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00158"/>
            <a:ext cx="9144000" cy="1421294"/>
          </a:xfrm>
        </p:spPr>
        <p:txBody>
          <a:bodyPr>
            <a:normAutofit fontScale="85000" lnSpcReduction="20000"/>
          </a:bodyPr>
          <a:lstStyle/>
          <a:p>
            <a:r>
              <a:rPr lang="en-LV" dirty="0"/>
              <a:t>Informācija LĀB sertifikācijas komisiju seminārā</a:t>
            </a:r>
          </a:p>
          <a:p>
            <a:r>
              <a:rPr lang="en-LV" dirty="0"/>
              <a:t>25.02.2026.</a:t>
            </a:r>
          </a:p>
          <a:p>
            <a:endParaRPr lang="en-LV" sz="800" dirty="0"/>
          </a:p>
          <a:p>
            <a:endParaRPr lang="en-LV" sz="800" dirty="0"/>
          </a:p>
          <a:p>
            <a:pPr algn="r"/>
            <a:r>
              <a:rPr lang="en-LV" dirty="0"/>
              <a:t>Zvērināta advokāte Ilze Vilka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FABF6E-11A6-DFC9-79F9-3571ED724E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5025" y="483533"/>
            <a:ext cx="4581950" cy="127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907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EE13C-D1E0-B172-A28C-9349F320B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72185-FECF-6A25-8FC4-5986E181F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856"/>
            <a:ext cx="7868478" cy="718240"/>
          </a:xfrm>
        </p:spPr>
        <p:txBody>
          <a:bodyPr>
            <a:normAutofit fontScale="90000"/>
          </a:bodyPr>
          <a:lstStyle/>
          <a:p>
            <a:r>
              <a:rPr lang="en-LV" sz="3200" dirty="0"/>
              <a:t>Pārkāpumu ņemšana vērā pie resertifikācijas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01F63-E912-31D7-FFFC-3B832887D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312"/>
            <a:ext cx="10515600" cy="4496587"/>
          </a:xfrm>
        </p:spPr>
        <p:txBody>
          <a:bodyPr/>
          <a:lstStyle/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Jālūdz sniegt paskaidrojumu!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Visām komisijām jāveido vienota pieeja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Vienādos (līdzīgos) apstākļos jāpieņem vienādi lēmumi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b="1" dirty="0">
                <a:solidFill>
                  <a:schemeClr val="bg2">
                    <a:lumMod val="25000"/>
                  </a:schemeClr>
                </a:solidFill>
              </a:rPr>
              <a:t>Mēs pašlaik kopīgi veidojam jaunu sistēmu: Ir skaidrs, ka grūtības un pārpratumi būs, bet mums tie jārisina ciešā sadarbībā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73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174C5-896B-B387-757C-DBE7F9D9A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B70A7-DAA8-7862-E58D-72D46D561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8554"/>
            <a:ext cx="7868478" cy="718240"/>
          </a:xfrm>
        </p:spPr>
        <p:txBody>
          <a:bodyPr>
            <a:normAutofit/>
          </a:bodyPr>
          <a:lstStyle/>
          <a:p>
            <a:r>
              <a:rPr lang="en-LV" sz="3200" dirty="0"/>
              <a:t>Sertifikācijas komisijas darba reglaments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CEDAB-B125-E604-3FA0-E64A2EF10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9964"/>
            <a:ext cx="10515600" cy="5270362"/>
          </a:xfrm>
        </p:spPr>
        <p:txBody>
          <a:bodyPr/>
          <a:lstStyle/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SP sēdē 03.02.2026. ir apstiprināts; ietverts:</a:t>
            </a:r>
          </a:p>
          <a:p>
            <a:pPr lvl="1"/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SK izveidošana</a:t>
            </a:r>
          </a:p>
          <a:p>
            <a:pPr lvl="1"/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SK darba organizācija un lietvedība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Noteikti būs nepieciešami precizējumi, piemēram, ja ir vairāku asociāciju veidotas komisijas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b="1" dirty="0">
                <a:solidFill>
                  <a:schemeClr val="bg2">
                    <a:lumMod val="25000"/>
                  </a:schemeClr>
                </a:solidFill>
              </a:rPr>
              <a:t>Jūsu komentāri un priekšlikumi ir ļoti gaidīti!</a:t>
            </a:r>
          </a:p>
          <a:p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Ceram, ka </a:t>
            </a:r>
            <a:r>
              <a:rPr lang="en-GB" dirty="0" err="1">
                <a:solidFill>
                  <a:schemeClr val="bg2">
                    <a:lumMod val="25000"/>
                  </a:schemeClr>
                </a:solidFill>
              </a:rPr>
              <a:t>reglaments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GB" dirty="0" err="1">
                <a:solidFill>
                  <a:schemeClr val="bg2">
                    <a:lumMod val="25000"/>
                  </a:schemeClr>
                </a:solidFill>
              </a:rPr>
              <a:t>būs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 “</a:t>
            </a:r>
            <a:r>
              <a:rPr lang="en-GB" dirty="0" err="1">
                <a:solidFill>
                  <a:schemeClr val="bg2">
                    <a:lumMod val="25000"/>
                  </a:schemeClr>
                </a:solidFill>
              </a:rPr>
              <a:t>dzīvs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” </a:t>
            </a:r>
            <a:r>
              <a:rPr lang="en-GB" dirty="0" err="1">
                <a:solidFill>
                  <a:schemeClr val="bg2">
                    <a:lumMod val="25000"/>
                  </a:schemeClr>
                </a:solidFill>
              </a:rPr>
              <a:t>dokuments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, ko </a:t>
            </a:r>
            <a:r>
              <a:rPr lang="en-GB" dirty="0" err="1">
                <a:solidFill>
                  <a:schemeClr val="bg2">
                    <a:lumMod val="25000"/>
                  </a:schemeClr>
                </a:solidFill>
              </a:rPr>
              <a:t>mēs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GB" dirty="0" err="1">
                <a:solidFill>
                  <a:schemeClr val="bg2">
                    <a:lumMod val="25000"/>
                  </a:schemeClr>
                </a:solidFill>
              </a:rPr>
              <a:t>kopīgi</a:t>
            </a:r>
            <a:r>
              <a:rPr lang="en-GB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GB" dirty="0" err="1">
                <a:solidFill>
                  <a:schemeClr val="bg2">
                    <a:lumMod val="25000"/>
                  </a:schemeClr>
                </a:solidFill>
              </a:rPr>
              <a:t>pilnveidosim</a:t>
            </a:r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025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EFC369-B2F8-DA6C-5BB5-E76FC9E78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A96A7-54CA-EE06-549C-B7F0353C6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856"/>
            <a:ext cx="7868478" cy="718240"/>
          </a:xfrm>
        </p:spPr>
        <p:txBody>
          <a:bodyPr>
            <a:normAutofit fontScale="90000"/>
          </a:bodyPr>
          <a:lstStyle/>
          <a:p>
            <a:r>
              <a:rPr lang="en-LV" sz="3200" dirty="0"/>
              <a:t>Pasākumu publicēšana LĀB mājas lapā (52.p.)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EB146-B0F1-218A-78E5-058AC48E9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6742"/>
            <a:ext cx="10323136" cy="4900246"/>
          </a:xfrm>
        </p:spPr>
        <p:txBody>
          <a:bodyPr/>
          <a:lstStyle/>
          <a:p>
            <a:pPr marL="0" indent="0">
              <a:buNone/>
            </a:pP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Pasākumiem, kuriem apstiprinājums nav nepieciešams, lai piešķirtu TIP – </a:t>
            </a:r>
            <a:r>
              <a:rPr lang="lv-LV" b="1" dirty="0">
                <a:solidFill>
                  <a:schemeClr val="bg2">
                    <a:lumMod val="25000"/>
                  </a:schemeClr>
                </a:solidFill>
              </a:rPr>
              <a:t>informācijai jābūt publicētai LĀB mājas lapā ne vēlāk kā 7 dienas pirms pasākuma</a:t>
            </a: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lv-LV" sz="8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asociāciju sēdes</a:t>
            </a:r>
          </a:p>
          <a:p>
            <a:pPr>
              <a:buFont typeface="Wingdings" pitchFamily="2" charset="2"/>
              <a:buChar char="v"/>
            </a:pPr>
            <a:endParaRPr lang="lv-LV" sz="8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metodiskās vadības institūciju organizēti pasākumi</a:t>
            </a:r>
          </a:p>
          <a:p>
            <a:pPr>
              <a:buFont typeface="Wingdings" pitchFamily="2" charset="2"/>
              <a:buChar char="v"/>
            </a:pPr>
            <a:endParaRPr lang="lv-LV" sz="8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klīnisko universitāšu slimnīcu izglītības iestāžu organizēti pasākumi</a:t>
            </a:r>
          </a:p>
          <a:p>
            <a:pPr marL="0" indent="0">
              <a:buNone/>
            </a:pPr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498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CAD5B-8E18-E6CB-22D9-76B78699F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2EBFB-3523-798C-7BE0-374684077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993" y="1133911"/>
            <a:ext cx="9051236" cy="4235162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LV" sz="4000" dirty="0"/>
              <a:t>Jautājumi?</a:t>
            </a:r>
            <a:br>
              <a:rPr lang="en-LV" sz="4000" dirty="0"/>
            </a:br>
            <a:br>
              <a:rPr lang="en-LV" sz="4000" dirty="0"/>
            </a:br>
            <a:r>
              <a:rPr lang="en-LV" sz="4000" dirty="0"/>
              <a:t>Kā mums labāk sadarboties?</a:t>
            </a:r>
            <a:br>
              <a:rPr lang="en-LV" sz="4000" dirty="0"/>
            </a:br>
            <a:br>
              <a:rPr lang="en-LV" sz="4000" dirty="0"/>
            </a:br>
            <a:r>
              <a:rPr lang="en-LV" sz="4000" dirty="0"/>
              <a:t>Ko vēl varam Jums palīdzēt?</a:t>
            </a:r>
            <a:br>
              <a:rPr lang="en-LV" sz="4000" dirty="0"/>
            </a:br>
            <a:br>
              <a:rPr lang="en-LV" sz="4000" dirty="0"/>
            </a:br>
            <a:r>
              <a:rPr lang="en-LV" sz="4000" dirty="0"/>
              <a:t>???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B5E224-E545-6809-147D-2A513075A7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4061" y="1488927"/>
            <a:ext cx="3478335" cy="22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27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6F7DC-2BC1-D69B-EC83-25F00934E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5644"/>
            <a:ext cx="9465297" cy="4351338"/>
          </a:xfrm>
        </p:spPr>
        <p:txBody>
          <a:bodyPr/>
          <a:lstStyle/>
          <a:p>
            <a:endParaRPr lang="en-LV" dirty="0"/>
          </a:p>
          <a:p>
            <a:r>
              <a:rPr lang="lv-LV" dirty="0"/>
              <a:t>Kā tapa grozījumi?</a:t>
            </a:r>
          </a:p>
          <a:p>
            <a:endParaRPr lang="lv-LV" dirty="0"/>
          </a:p>
          <a:p>
            <a:r>
              <a:rPr lang="lv-LV" dirty="0"/>
              <a:t>Kādas ir izmaiņas?</a:t>
            </a:r>
          </a:p>
          <a:p>
            <a:endParaRPr lang="lv-LV" dirty="0"/>
          </a:p>
          <a:p>
            <a:r>
              <a:rPr lang="lv-LV" dirty="0"/>
              <a:t>Četri būtiskākie jautājumi detaļās – (1) izmaiņas TIP uzskaitē, (2) pārkāpumu ņemšana vērā pie resertifikācijas, (3) sertifikācijas komisijas darba reglaments, (4) pasākumu publicēšana LĀB mājas lapā</a:t>
            </a:r>
            <a:endParaRPr lang="en-LV" dirty="0"/>
          </a:p>
        </p:txBody>
      </p:sp>
    </p:spTree>
    <p:extLst>
      <p:ext uri="{BB962C8B-B14F-4D97-AF65-F5344CB8AC3E}">
        <p14:creationId xmlns:p14="http://schemas.microsoft.com/office/powerpoint/2010/main" val="236752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261AA-8814-FA77-60C8-4BF51B80E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03A76-4256-4956-7DBA-F4794CA5E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4394"/>
            <a:ext cx="10515600" cy="926963"/>
          </a:xfrm>
        </p:spPr>
        <p:txBody>
          <a:bodyPr>
            <a:normAutofit/>
          </a:bodyPr>
          <a:lstStyle/>
          <a:p>
            <a:r>
              <a:rPr lang="en-LV" sz="3600" dirty="0"/>
              <a:t>Kā tapa grozījumi Sertifikācijas noteikumos?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1106F-D322-75BA-412E-B4EA1B20E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565"/>
            <a:ext cx="10515600" cy="4681330"/>
          </a:xfrm>
        </p:spPr>
        <p:txBody>
          <a:bodyPr>
            <a:normAutofit fontScale="92500" lnSpcReduction="10000"/>
          </a:bodyPr>
          <a:lstStyle/>
          <a:p>
            <a:r>
              <a:rPr lang="en-LV" b="1" dirty="0">
                <a:solidFill>
                  <a:schemeClr val="bg2">
                    <a:lumMod val="25000"/>
                  </a:schemeClr>
                </a:solidFill>
              </a:rPr>
              <a:t>2018. gada rudenī </a:t>
            </a:r>
            <a:r>
              <a:rPr lang="en-LV" dirty="0">
                <a:solidFill>
                  <a:schemeClr val="bg2">
                    <a:lumMod val="25000"/>
                  </a:schemeClr>
                </a:solidFill>
              </a:rPr>
              <a:t>LĀB Sertifikācijas padome un valde aicināja Veselības ministriju būtiski grozīt Sertifikācijas noteikumus (pārkāpumu ņemšana vērā pie resertifikācijas, TIP tabulas pārskatīšana, 8 TIP NMP ar praktisko daļu; daudz nelielu grozījumu)</a:t>
            </a:r>
          </a:p>
          <a:p>
            <a:endParaRPr lang="en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LV" dirty="0">
                <a:solidFill>
                  <a:schemeClr val="bg2">
                    <a:lumMod val="25000"/>
                  </a:schemeClr>
                </a:solidFill>
              </a:rPr>
              <a:t>Nelieli grozījumi ik pa laikam tika veikti, būtiskie – tikai 2025. gada 25. novembrī (spēkā no 28.11.2025.)</a:t>
            </a:r>
          </a:p>
          <a:p>
            <a:endParaRPr lang="en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LV" dirty="0">
                <a:solidFill>
                  <a:schemeClr val="bg2">
                    <a:lumMod val="25000"/>
                  </a:schemeClr>
                </a:solidFill>
              </a:rPr>
              <a:t>Milzīgs darbs saskaņošanas procesā</a:t>
            </a:r>
          </a:p>
          <a:p>
            <a:endParaRPr lang="en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LV" dirty="0">
                <a:solidFill>
                  <a:schemeClr val="bg2">
                    <a:lumMod val="25000"/>
                  </a:schemeClr>
                </a:solidFill>
              </a:rPr>
              <a:t>Atsevišķas kļūdas ir palikušas, steidzami jālabo</a:t>
            </a:r>
          </a:p>
        </p:txBody>
      </p:sp>
    </p:spTree>
    <p:extLst>
      <p:ext uri="{BB962C8B-B14F-4D97-AF65-F5344CB8AC3E}">
        <p14:creationId xmlns:p14="http://schemas.microsoft.com/office/powerpoint/2010/main" val="4145147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466BF-0DE8-C18F-1BB5-7089B0F39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3B8CA-A641-D3E5-3552-EF931C810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912" y="97414"/>
            <a:ext cx="7868478" cy="718240"/>
          </a:xfrm>
        </p:spPr>
        <p:txBody>
          <a:bodyPr>
            <a:normAutofit/>
          </a:bodyPr>
          <a:lstStyle/>
          <a:p>
            <a:r>
              <a:rPr lang="en-LV" sz="3200" dirty="0"/>
              <a:t>2025. gada novembrī apstiprinātie grozījumi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CFBAA-60E9-A8BD-0E28-6988B77CB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912" y="1160850"/>
            <a:ext cx="9177538" cy="5004044"/>
          </a:xfrm>
        </p:spPr>
        <p:txBody>
          <a:bodyPr>
            <a:normAutofit fontScale="92500" lnSpcReduction="10000"/>
          </a:bodyPr>
          <a:lstStyle/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Sertifikātu izsniedz tikai elektroniski, papildu maksa par izdruku (6., 6.</a:t>
            </a:r>
            <a:r>
              <a:rPr lang="lv-LV" baseline="30000" dirty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p.)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SP apstiprina sertifikācijas komisijas darba reglamentu (11.9.p.)</a:t>
            </a:r>
          </a:p>
          <a:p>
            <a:pPr>
              <a:buFont typeface="Wingdings" pitchFamily="2" charset="2"/>
              <a:buChar char="Ø"/>
            </a:pPr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SP var patstāvīgi izveidot sertifikācijas komisiju (18.4.p.)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«Apvienotais eksāmens» - arī zobārstiem (28.</a:t>
            </a:r>
            <a:r>
              <a:rPr lang="lv-LV" baseline="30000" dirty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p.)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Valsts valodas apliecība – tikai pie pirmās resertifikācijas (47.</a:t>
            </a:r>
            <a:r>
              <a:rPr lang="lv-LV" baseline="30000" dirty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p.)</a:t>
            </a:r>
          </a:p>
          <a:p>
            <a:pPr marL="0" indent="0">
              <a:buNone/>
            </a:pPr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50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C5E49-EEFE-8FED-AEC5-7A6AA8A6C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659C9-4881-A30C-B880-0E0925C08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215" y="480317"/>
            <a:ext cx="7868478" cy="718240"/>
          </a:xfrm>
        </p:spPr>
        <p:txBody>
          <a:bodyPr>
            <a:normAutofit/>
          </a:bodyPr>
          <a:lstStyle/>
          <a:p>
            <a:r>
              <a:rPr lang="en-LV" sz="3200" dirty="0"/>
              <a:t>2025. gada novembrī apstiprinātie grozījumi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9914E-85D1-F6A5-6890-59ED577BAA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215" y="1488831"/>
            <a:ext cx="11523785" cy="500404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Pārkāpumu vērtēšana pie resertifikācijas (49.</a:t>
            </a:r>
            <a:r>
              <a:rPr lang="lv-LV" baseline="30000" dirty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p., 50.</a:t>
            </a:r>
            <a:r>
              <a:rPr lang="lv-LV" baseline="30000" dirty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p., 50.</a:t>
            </a:r>
            <a:r>
              <a:rPr lang="lv-LV" baseline="30000" dirty="0">
                <a:solidFill>
                  <a:schemeClr val="bg2">
                    <a:lumMod val="25000"/>
                  </a:schemeClr>
                </a:solidFill>
              </a:rPr>
              <a:t>2</a:t>
            </a: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p.)</a:t>
            </a:r>
          </a:p>
          <a:p>
            <a:pPr>
              <a:buFont typeface="Wingdings" pitchFamily="2" charset="2"/>
              <a:buChar char="Ø"/>
            </a:pPr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Vismaz 8 TIP par NMP, 4 st. praktiskā apmācība, no 01.05.2026. (51.p.)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TIP var iesniegt arī no iepriekšējā perioda (51.</a:t>
            </a:r>
            <a:r>
              <a:rPr lang="lv-LV" baseline="30000" dirty="0">
                <a:solidFill>
                  <a:schemeClr val="bg2">
                    <a:lumMod val="25000"/>
                  </a:schemeClr>
                </a:solidFill>
              </a:rPr>
              <a:t>1</a:t>
            </a: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p.)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Visu pasākumu publicēšana LĀB mājas lapā (52.p.)</a:t>
            </a:r>
          </a:p>
          <a:p>
            <a:pPr marL="0" indent="0">
              <a:buNone/>
            </a:pPr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402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23D2B-7B98-95E3-0FED-BD8B03FDB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1DEDE-BCE3-B3C4-98A6-ACD37DCD6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215" y="365125"/>
            <a:ext cx="7868478" cy="718240"/>
          </a:xfrm>
        </p:spPr>
        <p:txBody>
          <a:bodyPr>
            <a:normAutofit/>
          </a:bodyPr>
          <a:lstStyle/>
          <a:p>
            <a:r>
              <a:rPr lang="en-LV" sz="3200" dirty="0"/>
              <a:t>2025. gada novembrī apstiprinātie grozījumi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7F130-3984-F781-B249-B8A3D1268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215" y="1262588"/>
            <a:ext cx="11523785" cy="5004044"/>
          </a:xfrm>
        </p:spPr>
        <p:txBody>
          <a:bodyPr/>
          <a:lstStyle/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TIP apstiprināšanas kritērijos izdalīti arī nemedicīniski pasākumi, arī ārvalstu lektoru pasākumi (55.p.)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Precizēti noteikumi par sertifikāta darbības apturēšanu (80.p.)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Jauna sertifikācijas lapa (2.pielikums)</a:t>
            </a:r>
          </a:p>
          <a:p>
            <a:pPr>
              <a:buFont typeface="Wingdings" pitchFamily="2" charset="2"/>
              <a:buChar char="q"/>
            </a:pPr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Jauna resertifikācijas lapa (3.pielikums)</a:t>
            </a:r>
          </a:p>
          <a:p>
            <a:pPr>
              <a:buFont typeface="Wingdings" pitchFamily="2" charset="2"/>
              <a:buChar char="q"/>
            </a:pPr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Izmaiņas TIP uzskaitē (4.pielikums)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770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15330-1E86-9692-61D7-CCE8A0A0F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EA35C-A857-37ED-1360-2A7BD46E2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856"/>
            <a:ext cx="7868478" cy="718240"/>
          </a:xfrm>
        </p:spPr>
        <p:txBody>
          <a:bodyPr>
            <a:normAutofit/>
          </a:bodyPr>
          <a:lstStyle/>
          <a:p>
            <a:r>
              <a:rPr lang="en-LV" sz="3200" dirty="0"/>
              <a:t>Izmaiņas TIP uzskaitē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42306-B286-17C7-BAB7-B8C540F45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2513"/>
            <a:ext cx="10515600" cy="5270362"/>
          </a:xfrm>
        </p:spPr>
        <p:txBody>
          <a:bodyPr>
            <a:normAutofit/>
          </a:bodyPr>
          <a:lstStyle/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4.pielikums noformēts jaunā redakcijā</a:t>
            </a:r>
          </a:p>
          <a:p>
            <a:endParaRPr lang="lv-LV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Daži punkti apvienoti, daži pievienoti</a:t>
            </a:r>
          </a:p>
          <a:p>
            <a:endParaRPr lang="lv-LV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UEMS eksāmena nokārtošana – 100 TIP</a:t>
            </a:r>
          </a:p>
          <a:p>
            <a:endParaRPr lang="lv-LV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Tālmācība ārpus Latvijas – vietnei jābūt apstiprinātai LĀB; asociācijas var veidot sarakstus, kuras vietnes apstiprināt</a:t>
            </a:r>
          </a:p>
          <a:p>
            <a:endParaRPr lang="lv-LV" sz="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Īpašs ierobežojums stažēšanās (</a:t>
            </a:r>
            <a:r>
              <a:rPr lang="lv-LV" dirty="0" err="1">
                <a:solidFill>
                  <a:schemeClr val="bg2">
                    <a:lumMod val="25000"/>
                  </a:schemeClr>
                </a:solidFill>
              </a:rPr>
              <a:t>voluntēšanai</a:t>
            </a: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) – punktu skaits palielināts līdz 8 TIP, bet var ieskaitīt ne vairāk kā 16% no nepieciešamo TIP skaita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461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FC0C7B-FBE0-907F-BC12-E6C6C04235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3C934-C2CA-4582-FDD6-876ADEE67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454"/>
            <a:ext cx="7868478" cy="718240"/>
          </a:xfrm>
        </p:spPr>
        <p:txBody>
          <a:bodyPr>
            <a:normAutofit fontScale="90000"/>
          </a:bodyPr>
          <a:lstStyle/>
          <a:p>
            <a:r>
              <a:rPr lang="en-LV" sz="3200" dirty="0"/>
              <a:t>Pārkāpumu ņemšana vērā pie resertifikācijas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CA5B-F77D-666C-7E0E-AAF444D908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668"/>
            <a:ext cx="10515600" cy="5484207"/>
          </a:xfrm>
        </p:spPr>
        <p:txBody>
          <a:bodyPr/>
          <a:lstStyle/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Ārstu un zobārstu pārkāpumi – VI lēmumi, kriminālsodi, LĀB Aroda tiesas lēmumi, LĀB Ētikas komisijas lēmumi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Veselības inspekcija (VI) informē LĀB par pieņemtajiem lēmumiem</a:t>
            </a: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SK pie resertifikācijas izvērtē un ņem vērā – pārkāpuma būtiskumu, pārkāpumu skaitu, darba pieredzi, paskaidrojumus, radušās sekas, tālākizglītības punktu apjomu un tēmu daudzveidību (kritēriji)</a:t>
            </a:r>
          </a:p>
          <a:p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SK jāpamato, </a:t>
            </a:r>
          </a:p>
          <a:p>
            <a:pPr lvl="1"/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ja </a:t>
            </a:r>
            <a:r>
              <a:rPr lang="lv-LV" dirty="0" err="1">
                <a:solidFill>
                  <a:schemeClr val="bg2">
                    <a:lumMod val="25000"/>
                  </a:schemeClr>
                </a:solidFill>
              </a:rPr>
              <a:t>resertificē</a:t>
            </a:r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, kāpēc pārkāpums nav būtisks</a:t>
            </a:r>
          </a:p>
          <a:p>
            <a:pPr lvl="1"/>
            <a:r>
              <a:rPr lang="lv-LV" dirty="0">
                <a:solidFill>
                  <a:schemeClr val="bg2">
                    <a:lumMod val="25000"/>
                  </a:schemeClr>
                </a:solidFill>
              </a:rPr>
              <a:t>ja atsaka resertifikāciju, kāpēc pārkāpums ir būtisks</a:t>
            </a: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lv-LV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  <a:p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88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782C5-5186-9C9D-753D-F43526775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10509-1ED7-4ADD-3F71-1C4F97C56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322" y="235916"/>
            <a:ext cx="8275983" cy="1325563"/>
          </a:xfrm>
        </p:spPr>
        <p:txBody>
          <a:bodyPr>
            <a:normAutofit/>
          </a:bodyPr>
          <a:lstStyle/>
          <a:p>
            <a:r>
              <a:rPr lang="en-LV" sz="4000" dirty="0"/>
              <a:t>Profesionālie un ētikas pārkāpumi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5DCD5C2-539A-B712-4570-3A92271DCA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537551"/>
              </p:ext>
            </p:extLst>
          </p:nvPr>
        </p:nvGraphicFramePr>
        <p:xfrm>
          <a:off x="616226" y="1690688"/>
          <a:ext cx="11380305" cy="5280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8339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tantia-Franklin Gothic Book">
      <a:majorFont>
        <a:latin typeface="Constantia" panose="02030602050306030303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ĀB prezentācija" id="{73DB7424-B8B3-A14A-BE13-AE093FF9DE55}" vid="{CA121444-8836-BA44-82F7-9214C476738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2787</TotalTime>
  <Words>656</Words>
  <Application>Microsoft Macintosh PowerPoint</Application>
  <PresentationFormat>Widescreen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Constantia</vt:lpstr>
      <vt:lpstr>Franklin Gothic Book</vt:lpstr>
      <vt:lpstr>Wingdings</vt:lpstr>
      <vt:lpstr>Office Theme</vt:lpstr>
      <vt:lpstr>Sertifikācijas noteikumi –  Kas ir mainījies 2025. gada novembrī</vt:lpstr>
      <vt:lpstr>PowerPoint Presentation</vt:lpstr>
      <vt:lpstr>Kā tapa grozījumi Sertifikācijas noteikumos?</vt:lpstr>
      <vt:lpstr>2025. gada novembrī apstiprinātie grozījumi</vt:lpstr>
      <vt:lpstr>2025. gada novembrī apstiprinātie grozījumi</vt:lpstr>
      <vt:lpstr>2025. gada novembrī apstiprinātie grozījumi</vt:lpstr>
      <vt:lpstr>Izmaiņas TIP uzskaitē</vt:lpstr>
      <vt:lpstr>Pārkāpumu ņemšana vērā pie resertifikācijas</vt:lpstr>
      <vt:lpstr>Profesionālie un ētikas pārkāpumi</vt:lpstr>
      <vt:lpstr>Pārkāpumu ņemšana vērā pie resertifikācijas</vt:lpstr>
      <vt:lpstr>Sertifikācijas komisijas darba reglaments</vt:lpstr>
      <vt:lpstr>Pasākumu publicēšana LĀB mājas lapā (52.p.)</vt:lpstr>
      <vt:lpstr>Jautājumi?  Kā mums labāk sadarboties?  Ko vēl varam Jums palīdzēt?  ???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Evija Ansonska</dc:creator>
  <cp:lastModifiedBy>Ilze Vilka</cp:lastModifiedBy>
  <cp:revision>39</cp:revision>
  <dcterms:created xsi:type="dcterms:W3CDTF">2022-11-07T10:36:26Z</dcterms:created>
  <dcterms:modified xsi:type="dcterms:W3CDTF">2026-02-25T08:23:56Z</dcterms:modified>
</cp:coreProperties>
</file>